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6600"/>
    <a:srgbClr val="FFCC00"/>
    <a:srgbClr val="003366"/>
    <a:srgbClr val="003300"/>
    <a:srgbClr val="9966FF"/>
    <a:srgbClr val="FF9900"/>
    <a:srgbClr val="0000FF"/>
    <a:srgbClr val="CC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3063-FCFA-4495-80D2-12E1AE36D021}" type="datetimeFigureOut">
              <a:rPr lang="en-GB" smtClean="0"/>
              <a:t>14/04/2017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09D7-0C38-4EFB-8E70-EAECDF6CE4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0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3063-FCFA-4495-80D2-12E1AE36D021}" type="datetimeFigureOut">
              <a:rPr lang="en-GB" smtClean="0"/>
              <a:t>14/04/2017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09D7-0C38-4EFB-8E70-EAECDF6CE4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971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3063-FCFA-4495-80D2-12E1AE36D021}" type="datetimeFigureOut">
              <a:rPr lang="en-GB" smtClean="0"/>
              <a:t>14/04/2017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09D7-0C38-4EFB-8E70-EAECDF6CE4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121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3063-FCFA-4495-80D2-12E1AE36D021}" type="datetimeFigureOut">
              <a:rPr lang="en-GB" smtClean="0"/>
              <a:t>14/04/2017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09D7-0C38-4EFB-8E70-EAECDF6CE4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284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3063-FCFA-4495-80D2-12E1AE36D021}" type="datetimeFigureOut">
              <a:rPr lang="en-GB" smtClean="0"/>
              <a:t>14/04/2017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09D7-0C38-4EFB-8E70-EAECDF6CE4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964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3063-FCFA-4495-80D2-12E1AE36D021}" type="datetimeFigureOut">
              <a:rPr lang="en-GB" smtClean="0"/>
              <a:t>14/04/2017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09D7-0C38-4EFB-8E70-EAECDF6CE4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27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3063-FCFA-4495-80D2-12E1AE36D021}" type="datetimeFigureOut">
              <a:rPr lang="en-GB" smtClean="0"/>
              <a:t>14/04/2017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09D7-0C38-4EFB-8E70-EAECDF6CE4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52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3063-FCFA-4495-80D2-12E1AE36D021}" type="datetimeFigureOut">
              <a:rPr lang="en-GB" smtClean="0"/>
              <a:t>14/04/2017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09D7-0C38-4EFB-8E70-EAECDF6CE4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4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3063-FCFA-4495-80D2-12E1AE36D021}" type="datetimeFigureOut">
              <a:rPr lang="en-GB" smtClean="0"/>
              <a:t>14/04/2017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09D7-0C38-4EFB-8E70-EAECDF6CE4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05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3063-FCFA-4495-80D2-12E1AE36D021}" type="datetimeFigureOut">
              <a:rPr lang="en-GB" smtClean="0"/>
              <a:t>14/04/2017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09D7-0C38-4EFB-8E70-EAECDF6CE4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686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3063-FCFA-4495-80D2-12E1AE36D021}" type="datetimeFigureOut">
              <a:rPr lang="en-GB" smtClean="0"/>
              <a:t>14/04/2017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09D7-0C38-4EFB-8E70-EAECDF6CE4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460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83063-FCFA-4495-80D2-12E1AE36D021}" type="datetimeFigureOut">
              <a:rPr lang="en-GB" smtClean="0"/>
              <a:t>14/04/2017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C09D7-0C38-4EFB-8E70-EAECDF6CE4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320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3583" y="132523"/>
            <a:ext cx="1144987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2060"/>
                </a:solidFill>
              </a:rPr>
              <a:t>Percentage  =   fraction    =     decimal</a:t>
            </a:r>
          </a:p>
          <a:p>
            <a:endParaRPr lang="en-GB" sz="4000" dirty="0">
              <a:solidFill>
                <a:srgbClr val="FF0000"/>
              </a:solidFill>
            </a:endParaRPr>
          </a:p>
          <a:p>
            <a:r>
              <a:rPr lang="en-GB" sz="7200" dirty="0">
                <a:solidFill>
                  <a:srgbClr val="FF0000"/>
                </a:solidFill>
              </a:rPr>
              <a:t>100 % = </a:t>
            </a:r>
            <a:r>
              <a:rPr lang="en-GB" sz="7200" u="sng" dirty="0">
                <a:solidFill>
                  <a:srgbClr val="FF0000"/>
                </a:solidFill>
              </a:rPr>
              <a:t>100</a:t>
            </a:r>
            <a:r>
              <a:rPr lang="en-GB" sz="7200" dirty="0">
                <a:solidFill>
                  <a:srgbClr val="FF0000"/>
                </a:solidFill>
              </a:rPr>
              <a:t> = </a:t>
            </a:r>
            <a:r>
              <a:rPr lang="en-GB" sz="7200" u="sng" dirty="0">
                <a:solidFill>
                  <a:srgbClr val="FF0000"/>
                </a:solidFill>
              </a:rPr>
              <a:t>1</a:t>
            </a:r>
            <a:r>
              <a:rPr lang="en-GB" sz="7200" dirty="0">
                <a:solidFill>
                  <a:srgbClr val="FF0000"/>
                </a:solidFill>
              </a:rPr>
              <a:t> = 1</a:t>
            </a:r>
          </a:p>
          <a:p>
            <a:r>
              <a:rPr lang="en-GB" sz="7200" dirty="0">
                <a:solidFill>
                  <a:srgbClr val="FF0000"/>
                </a:solidFill>
              </a:rPr>
              <a:t>               100    1</a:t>
            </a:r>
          </a:p>
          <a:p>
            <a:endParaRPr lang="en-GB" sz="7200" dirty="0"/>
          </a:p>
          <a:p>
            <a:r>
              <a:rPr lang="en-GB" sz="7200" dirty="0">
                <a:solidFill>
                  <a:schemeClr val="accent6">
                    <a:lumMod val="75000"/>
                  </a:schemeClr>
                </a:solidFill>
              </a:rPr>
              <a:t>50 % =  </a:t>
            </a:r>
            <a:r>
              <a:rPr lang="en-GB" sz="7200" u="sng" dirty="0">
                <a:solidFill>
                  <a:schemeClr val="accent6">
                    <a:lumMod val="75000"/>
                  </a:schemeClr>
                </a:solidFill>
              </a:rPr>
              <a:t>50</a:t>
            </a:r>
            <a:r>
              <a:rPr lang="en-GB" sz="7200" dirty="0">
                <a:solidFill>
                  <a:schemeClr val="accent6">
                    <a:lumMod val="75000"/>
                  </a:schemeClr>
                </a:solidFill>
              </a:rPr>
              <a:t>    =  </a:t>
            </a:r>
            <a:r>
              <a:rPr lang="en-GB" sz="7200" u="sng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GB" sz="7200" dirty="0">
                <a:solidFill>
                  <a:schemeClr val="accent6">
                    <a:lumMod val="75000"/>
                  </a:schemeClr>
                </a:solidFill>
              </a:rPr>
              <a:t>  = 0.5</a:t>
            </a:r>
          </a:p>
          <a:p>
            <a:r>
              <a:rPr lang="en-GB" sz="7200" dirty="0">
                <a:solidFill>
                  <a:schemeClr val="accent6">
                    <a:lumMod val="75000"/>
                  </a:schemeClr>
                </a:solidFill>
              </a:rPr>
              <a:t>             100       2</a:t>
            </a:r>
          </a:p>
        </p:txBody>
      </p:sp>
    </p:spTree>
    <p:extLst>
      <p:ext uri="{BB962C8B-B14F-4D97-AF65-F5344CB8AC3E}">
        <p14:creationId xmlns:p14="http://schemas.microsoft.com/office/powerpoint/2010/main" val="3008201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3583" y="132523"/>
            <a:ext cx="1144987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2060"/>
                </a:solidFill>
              </a:rPr>
              <a:t>Percentage  =   fraction    =     decimal</a:t>
            </a:r>
          </a:p>
          <a:p>
            <a:endParaRPr lang="en-GB" sz="4000" dirty="0">
              <a:solidFill>
                <a:srgbClr val="FF0000"/>
              </a:solidFill>
            </a:endParaRPr>
          </a:p>
          <a:p>
            <a:r>
              <a:rPr lang="en-GB" sz="7200" dirty="0">
                <a:solidFill>
                  <a:srgbClr val="00B0F0"/>
                </a:solidFill>
              </a:rPr>
              <a:t>25 % =  </a:t>
            </a:r>
            <a:r>
              <a:rPr lang="en-GB" sz="7200" u="sng" dirty="0">
                <a:solidFill>
                  <a:srgbClr val="00B0F0"/>
                </a:solidFill>
              </a:rPr>
              <a:t>25</a:t>
            </a:r>
            <a:r>
              <a:rPr lang="en-GB" sz="7200" dirty="0">
                <a:solidFill>
                  <a:srgbClr val="00B0F0"/>
                </a:solidFill>
              </a:rPr>
              <a:t>  =  </a:t>
            </a:r>
            <a:r>
              <a:rPr lang="en-GB" sz="7200" u="sng" dirty="0">
                <a:solidFill>
                  <a:srgbClr val="00B0F0"/>
                </a:solidFill>
              </a:rPr>
              <a:t>1</a:t>
            </a:r>
            <a:r>
              <a:rPr lang="en-GB" sz="7200" dirty="0">
                <a:solidFill>
                  <a:srgbClr val="00B0F0"/>
                </a:solidFill>
              </a:rPr>
              <a:t>  = 0.25</a:t>
            </a:r>
          </a:p>
          <a:p>
            <a:r>
              <a:rPr lang="en-GB" sz="7200" dirty="0">
                <a:solidFill>
                  <a:srgbClr val="00B0F0"/>
                </a:solidFill>
              </a:rPr>
              <a:t>             100     4</a:t>
            </a:r>
          </a:p>
          <a:p>
            <a:endParaRPr lang="en-GB" sz="7200" dirty="0"/>
          </a:p>
          <a:p>
            <a:r>
              <a:rPr lang="en-GB" sz="7200" dirty="0">
                <a:solidFill>
                  <a:srgbClr val="FF0066"/>
                </a:solidFill>
              </a:rPr>
              <a:t>75 % =  </a:t>
            </a:r>
            <a:r>
              <a:rPr lang="en-GB" sz="7200" u="sng" dirty="0">
                <a:solidFill>
                  <a:srgbClr val="FF0066"/>
                </a:solidFill>
              </a:rPr>
              <a:t>75</a:t>
            </a:r>
            <a:r>
              <a:rPr lang="en-GB" sz="7200" dirty="0">
                <a:solidFill>
                  <a:srgbClr val="FF0066"/>
                </a:solidFill>
              </a:rPr>
              <a:t>   =  </a:t>
            </a:r>
            <a:r>
              <a:rPr lang="en-GB" sz="7200" u="sng" dirty="0">
                <a:solidFill>
                  <a:srgbClr val="FF0066"/>
                </a:solidFill>
              </a:rPr>
              <a:t>3</a:t>
            </a:r>
            <a:r>
              <a:rPr lang="en-GB" sz="7200" dirty="0">
                <a:solidFill>
                  <a:srgbClr val="FF0066"/>
                </a:solidFill>
              </a:rPr>
              <a:t>  = 0.75</a:t>
            </a:r>
          </a:p>
          <a:p>
            <a:r>
              <a:rPr lang="en-GB" sz="7200" dirty="0">
                <a:solidFill>
                  <a:srgbClr val="FF0066"/>
                </a:solidFill>
              </a:rPr>
              <a:t>             100      4</a:t>
            </a:r>
          </a:p>
        </p:txBody>
      </p:sp>
    </p:spTree>
    <p:extLst>
      <p:ext uri="{BB962C8B-B14F-4D97-AF65-F5344CB8AC3E}">
        <p14:creationId xmlns:p14="http://schemas.microsoft.com/office/powerpoint/2010/main" val="590094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3583" y="132523"/>
            <a:ext cx="1144987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2060"/>
                </a:solidFill>
              </a:rPr>
              <a:t>Percentage  =   fraction    =     decimal</a:t>
            </a:r>
          </a:p>
          <a:p>
            <a:endParaRPr lang="en-GB" sz="4000" dirty="0">
              <a:solidFill>
                <a:srgbClr val="FF0000"/>
              </a:solidFill>
            </a:endParaRPr>
          </a:p>
          <a:p>
            <a:r>
              <a:rPr lang="en-GB" sz="7200" dirty="0">
                <a:solidFill>
                  <a:srgbClr val="00B050"/>
                </a:solidFill>
              </a:rPr>
              <a:t>10 % =  </a:t>
            </a:r>
            <a:r>
              <a:rPr lang="en-GB" sz="7200" u="sng" dirty="0">
                <a:solidFill>
                  <a:srgbClr val="00B050"/>
                </a:solidFill>
              </a:rPr>
              <a:t>10</a:t>
            </a:r>
            <a:r>
              <a:rPr lang="en-GB" sz="7200" dirty="0">
                <a:solidFill>
                  <a:srgbClr val="00B050"/>
                </a:solidFill>
              </a:rPr>
              <a:t> =   </a:t>
            </a:r>
            <a:r>
              <a:rPr lang="en-GB" sz="7200" u="sng" dirty="0">
                <a:solidFill>
                  <a:srgbClr val="00B050"/>
                </a:solidFill>
              </a:rPr>
              <a:t>1</a:t>
            </a:r>
            <a:r>
              <a:rPr lang="en-GB" sz="7200" dirty="0">
                <a:solidFill>
                  <a:srgbClr val="00B050"/>
                </a:solidFill>
              </a:rPr>
              <a:t>  =  0.1</a:t>
            </a:r>
          </a:p>
          <a:p>
            <a:r>
              <a:rPr lang="en-GB" sz="7200" dirty="0">
                <a:solidFill>
                  <a:srgbClr val="00B050"/>
                </a:solidFill>
              </a:rPr>
              <a:t>             100    10</a:t>
            </a:r>
          </a:p>
          <a:p>
            <a:endParaRPr lang="en-GB" sz="7200" dirty="0"/>
          </a:p>
          <a:p>
            <a:r>
              <a:rPr lang="en-GB" sz="7200" dirty="0">
                <a:solidFill>
                  <a:srgbClr val="CC3300"/>
                </a:solidFill>
              </a:rPr>
              <a:t>5 % =     </a:t>
            </a:r>
            <a:r>
              <a:rPr lang="en-GB" sz="7200" u="sng" dirty="0">
                <a:solidFill>
                  <a:srgbClr val="CC3300"/>
                </a:solidFill>
              </a:rPr>
              <a:t>5</a:t>
            </a:r>
            <a:r>
              <a:rPr lang="en-GB" sz="7200" dirty="0">
                <a:solidFill>
                  <a:srgbClr val="CC3300"/>
                </a:solidFill>
              </a:rPr>
              <a:t>   =  </a:t>
            </a:r>
            <a:r>
              <a:rPr lang="en-GB" sz="7200" u="sng" dirty="0">
                <a:solidFill>
                  <a:srgbClr val="CC3300"/>
                </a:solidFill>
              </a:rPr>
              <a:t>1</a:t>
            </a:r>
            <a:r>
              <a:rPr lang="en-GB" sz="7200" dirty="0">
                <a:solidFill>
                  <a:srgbClr val="CC3300"/>
                </a:solidFill>
              </a:rPr>
              <a:t>  =  0.05</a:t>
            </a:r>
          </a:p>
          <a:p>
            <a:r>
              <a:rPr lang="en-GB" sz="7200" dirty="0">
                <a:solidFill>
                  <a:srgbClr val="CC3300"/>
                </a:solidFill>
              </a:rPr>
              <a:t>            100     20</a:t>
            </a:r>
          </a:p>
        </p:txBody>
      </p:sp>
    </p:spTree>
    <p:extLst>
      <p:ext uri="{BB962C8B-B14F-4D97-AF65-F5344CB8AC3E}">
        <p14:creationId xmlns:p14="http://schemas.microsoft.com/office/powerpoint/2010/main" val="4154735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3583" y="132523"/>
            <a:ext cx="1144987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2060"/>
                </a:solidFill>
              </a:rPr>
              <a:t>Percentage  =   fraction    =     decimal</a:t>
            </a:r>
          </a:p>
          <a:p>
            <a:endParaRPr lang="en-GB" sz="4000" dirty="0">
              <a:solidFill>
                <a:srgbClr val="FF0000"/>
              </a:solidFill>
            </a:endParaRPr>
          </a:p>
          <a:p>
            <a:r>
              <a:rPr lang="en-GB" sz="7200" dirty="0">
                <a:solidFill>
                  <a:schemeClr val="accent3">
                    <a:lumMod val="50000"/>
                  </a:schemeClr>
                </a:solidFill>
              </a:rPr>
              <a:t>20 % =  </a:t>
            </a:r>
            <a:r>
              <a:rPr lang="en-GB" sz="7200" u="sng" dirty="0">
                <a:solidFill>
                  <a:schemeClr val="accent3">
                    <a:lumMod val="50000"/>
                  </a:schemeClr>
                </a:solidFill>
              </a:rPr>
              <a:t>20</a:t>
            </a:r>
            <a:r>
              <a:rPr lang="en-GB" sz="7200" dirty="0">
                <a:solidFill>
                  <a:schemeClr val="accent3">
                    <a:lumMod val="50000"/>
                  </a:schemeClr>
                </a:solidFill>
              </a:rPr>
              <a:t> =  </a:t>
            </a:r>
            <a:r>
              <a:rPr lang="en-GB" sz="7200" u="sng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sz="7200" dirty="0">
                <a:solidFill>
                  <a:schemeClr val="accent3">
                    <a:lumMod val="50000"/>
                  </a:schemeClr>
                </a:solidFill>
              </a:rPr>
              <a:t>  =  0.2</a:t>
            </a:r>
          </a:p>
          <a:p>
            <a:r>
              <a:rPr lang="en-GB" sz="7200" dirty="0">
                <a:solidFill>
                  <a:schemeClr val="accent3">
                    <a:lumMod val="50000"/>
                  </a:schemeClr>
                </a:solidFill>
              </a:rPr>
              <a:t>             100    5</a:t>
            </a:r>
          </a:p>
          <a:p>
            <a:endParaRPr lang="en-GB" sz="7200" dirty="0">
              <a:solidFill>
                <a:srgbClr val="0000FF"/>
              </a:solidFill>
            </a:endParaRPr>
          </a:p>
          <a:p>
            <a:r>
              <a:rPr lang="en-GB" sz="7200" dirty="0">
                <a:solidFill>
                  <a:srgbClr val="0000FF"/>
                </a:solidFill>
              </a:rPr>
              <a:t>90 % =  </a:t>
            </a:r>
            <a:r>
              <a:rPr lang="en-GB" sz="7200" u="sng" dirty="0">
                <a:solidFill>
                  <a:srgbClr val="0000FF"/>
                </a:solidFill>
              </a:rPr>
              <a:t>90</a:t>
            </a:r>
            <a:r>
              <a:rPr lang="en-GB" sz="7200" dirty="0">
                <a:solidFill>
                  <a:srgbClr val="0000FF"/>
                </a:solidFill>
              </a:rPr>
              <a:t>   =  </a:t>
            </a:r>
            <a:r>
              <a:rPr lang="en-GB" sz="7200" u="sng" dirty="0">
                <a:solidFill>
                  <a:srgbClr val="0000FF"/>
                </a:solidFill>
              </a:rPr>
              <a:t>9</a:t>
            </a:r>
            <a:r>
              <a:rPr lang="en-GB" sz="7200" dirty="0">
                <a:solidFill>
                  <a:srgbClr val="0000FF"/>
                </a:solidFill>
              </a:rPr>
              <a:t>  =  0.9</a:t>
            </a:r>
          </a:p>
          <a:p>
            <a:r>
              <a:rPr lang="en-GB" sz="7200" dirty="0">
                <a:solidFill>
                  <a:srgbClr val="0000FF"/>
                </a:solidFill>
              </a:rPr>
              <a:t>             100     10</a:t>
            </a:r>
          </a:p>
        </p:txBody>
      </p:sp>
    </p:spTree>
    <p:extLst>
      <p:ext uri="{BB962C8B-B14F-4D97-AF65-F5344CB8AC3E}">
        <p14:creationId xmlns:p14="http://schemas.microsoft.com/office/powerpoint/2010/main" val="969562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3583" y="132523"/>
            <a:ext cx="1144987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2060"/>
                </a:solidFill>
              </a:rPr>
              <a:t>Percentage  =   fraction    =     decimal</a:t>
            </a:r>
          </a:p>
          <a:p>
            <a:endParaRPr lang="en-GB" sz="4000" dirty="0">
              <a:solidFill>
                <a:srgbClr val="FF9900"/>
              </a:solidFill>
            </a:endParaRPr>
          </a:p>
          <a:p>
            <a:r>
              <a:rPr lang="en-GB" sz="7200" dirty="0">
                <a:solidFill>
                  <a:srgbClr val="FF9900"/>
                </a:solidFill>
              </a:rPr>
              <a:t>33.3333 % =   </a:t>
            </a:r>
            <a:r>
              <a:rPr lang="en-GB" sz="7200" u="sng" dirty="0">
                <a:solidFill>
                  <a:srgbClr val="FF9900"/>
                </a:solidFill>
              </a:rPr>
              <a:t>1</a:t>
            </a:r>
            <a:r>
              <a:rPr lang="en-GB" sz="7200" dirty="0">
                <a:solidFill>
                  <a:srgbClr val="FF9900"/>
                </a:solidFill>
              </a:rPr>
              <a:t> = 0.3333</a:t>
            </a:r>
          </a:p>
          <a:p>
            <a:r>
              <a:rPr lang="en-GB" sz="7200" dirty="0">
                <a:solidFill>
                  <a:srgbClr val="FF9900"/>
                </a:solidFill>
              </a:rPr>
              <a:t>                         3</a:t>
            </a:r>
          </a:p>
          <a:p>
            <a:endParaRPr lang="en-GB" sz="7200" dirty="0">
              <a:solidFill>
                <a:srgbClr val="0000FF"/>
              </a:solidFill>
            </a:endParaRPr>
          </a:p>
          <a:p>
            <a:r>
              <a:rPr lang="en-GB" sz="7200" dirty="0">
                <a:solidFill>
                  <a:srgbClr val="9966FF"/>
                </a:solidFill>
              </a:rPr>
              <a:t>66.6666 % =  </a:t>
            </a:r>
            <a:r>
              <a:rPr lang="en-GB" sz="7200" u="sng" dirty="0">
                <a:solidFill>
                  <a:srgbClr val="9966FF"/>
                </a:solidFill>
              </a:rPr>
              <a:t>2</a:t>
            </a:r>
            <a:r>
              <a:rPr lang="en-GB" sz="7200" dirty="0">
                <a:solidFill>
                  <a:srgbClr val="9966FF"/>
                </a:solidFill>
              </a:rPr>
              <a:t> = 0.6666</a:t>
            </a:r>
          </a:p>
          <a:p>
            <a:r>
              <a:rPr lang="en-GB" sz="7200" dirty="0">
                <a:solidFill>
                  <a:srgbClr val="9966FF"/>
                </a:solidFill>
              </a:rPr>
              <a:t>                        3     </a:t>
            </a:r>
          </a:p>
        </p:txBody>
      </p:sp>
    </p:spTree>
    <p:extLst>
      <p:ext uri="{BB962C8B-B14F-4D97-AF65-F5344CB8AC3E}">
        <p14:creationId xmlns:p14="http://schemas.microsoft.com/office/powerpoint/2010/main" val="2402384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3583" y="132523"/>
            <a:ext cx="1144987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2060"/>
                </a:solidFill>
              </a:rPr>
              <a:t>Percentage  =   fraction    =     decimal</a:t>
            </a:r>
          </a:p>
          <a:p>
            <a:endParaRPr lang="en-GB" sz="4000" dirty="0">
              <a:solidFill>
                <a:srgbClr val="CC00CC"/>
              </a:solidFill>
            </a:endParaRPr>
          </a:p>
          <a:p>
            <a:r>
              <a:rPr lang="en-GB" sz="7200" dirty="0">
                <a:solidFill>
                  <a:srgbClr val="CC00CC"/>
                </a:solidFill>
              </a:rPr>
              <a:t>1% =    </a:t>
            </a:r>
            <a:r>
              <a:rPr lang="en-GB" sz="7200" u="sng" dirty="0">
                <a:solidFill>
                  <a:srgbClr val="CC00CC"/>
                </a:solidFill>
              </a:rPr>
              <a:t>1</a:t>
            </a:r>
            <a:r>
              <a:rPr lang="en-GB" sz="7200" dirty="0">
                <a:solidFill>
                  <a:srgbClr val="CC00CC"/>
                </a:solidFill>
              </a:rPr>
              <a:t>   =  0.01</a:t>
            </a:r>
          </a:p>
          <a:p>
            <a:r>
              <a:rPr lang="en-GB" sz="7200" dirty="0">
                <a:solidFill>
                  <a:srgbClr val="CC00CC"/>
                </a:solidFill>
              </a:rPr>
              <a:t>          100</a:t>
            </a:r>
          </a:p>
          <a:p>
            <a:endParaRPr lang="en-GB" sz="7200" dirty="0">
              <a:solidFill>
                <a:srgbClr val="0000FF"/>
              </a:solidFill>
            </a:endParaRPr>
          </a:p>
          <a:p>
            <a:r>
              <a:rPr lang="en-GB" sz="7200" dirty="0">
                <a:solidFill>
                  <a:srgbClr val="FF6600"/>
                </a:solidFill>
              </a:rPr>
              <a:t>11.1111% =  </a:t>
            </a:r>
            <a:r>
              <a:rPr lang="en-GB" sz="7200" u="sng" dirty="0">
                <a:solidFill>
                  <a:srgbClr val="FF6600"/>
                </a:solidFill>
              </a:rPr>
              <a:t>1</a:t>
            </a:r>
            <a:r>
              <a:rPr lang="en-GB" sz="7200" dirty="0">
                <a:solidFill>
                  <a:srgbClr val="FF6600"/>
                </a:solidFill>
              </a:rPr>
              <a:t>  = 0.111111</a:t>
            </a:r>
          </a:p>
          <a:p>
            <a:r>
              <a:rPr lang="en-GB" sz="7200" dirty="0">
                <a:solidFill>
                  <a:srgbClr val="FF6600"/>
                </a:solidFill>
              </a:rPr>
              <a:t>                       9</a:t>
            </a:r>
          </a:p>
        </p:txBody>
      </p:sp>
    </p:spTree>
    <p:extLst>
      <p:ext uri="{BB962C8B-B14F-4D97-AF65-F5344CB8AC3E}">
        <p14:creationId xmlns:p14="http://schemas.microsoft.com/office/powerpoint/2010/main" val="2565026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3583" y="132523"/>
            <a:ext cx="1144987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2060"/>
                </a:solidFill>
              </a:rPr>
              <a:t>Percentage  =   fraction    =     decimal</a:t>
            </a:r>
          </a:p>
          <a:p>
            <a:endParaRPr lang="en-GB" sz="4000" dirty="0">
              <a:solidFill>
                <a:srgbClr val="FF0000"/>
              </a:solidFill>
            </a:endParaRPr>
          </a:p>
          <a:p>
            <a:r>
              <a:rPr lang="en-GB" sz="7200" dirty="0">
                <a:solidFill>
                  <a:srgbClr val="003366"/>
                </a:solidFill>
              </a:rPr>
              <a:t>12.5% =  </a:t>
            </a:r>
            <a:r>
              <a:rPr lang="en-GB" sz="7200" u="sng" dirty="0">
                <a:solidFill>
                  <a:srgbClr val="003366"/>
                </a:solidFill>
              </a:rPr>
              <a:t>125</a:t>
            </a:r>
            <a:r>
              <a:rPr lang="en-GB" sz="7200" dirty="0">
                <a:solidFill>
                  <a:srgbClr val="003366"/>
                </a:solidFill>
              </a:rPr>
              <a:t>  =  </a:t>
            </a:r>
            <a:r>
              <a:rPr lang="en-GB" sz="7200" u="sng" dirty="0">
                <a:solidFill>
                  <a:srgbClr val="003366"/>
                </a:solidFill>
              </a:rPr>
              <a:t>1</a:t>
            </a:r>
            <a:r>
              <a:rPr lang="en-GB" sz="7200" dirty="0">
                <a:solidFill>
                  <a:srgbClr val="003366"/>
                </a:solidFill>
              </a:rPr>
              <a:t>  = 0.125</a:t>
            </a:r>
          </a:p>
          <a:p>
            <a:r>
              <a:rPr lang="en-GB" sz="7200" dirty="0">
                <a:solidFill>
                  <a:srgbClr val="003366"/>
                </a:solidFill>
              </a:rPr>
              <a:t>               1000     8</a:t>
            </a:r>
          </a:p>
          <a:p>
            <a:endParaRPr lang="en-GB" sz="7200" dirty="0">
              <a:solidFill>
                <a:srgbClr val="0000FF"/>
              </a:solidFill>
            </a:endParaRPr>
          </a:p>
          <a:p>
            <a:r>
              <a:rPr lang="en-GB" sz="7200" dirty="0">
                <a:solidFill>
                  <a:srgbClr val="CC00CC"/>
                </a:solidFill>
              </a:rPr>
              <a:t>16.6666% =  </a:t>
            </a:r>
            <a:r>
              <a:rPr lang="en-GB" sz="7200" u="sng" dirty="0">
                <a:solidFill>
                  <a:srgbClr val="CC00CC"/>
                </a:solidFill>
              </a:rPr>
              <a:t>1</a:t>
            </a:r>
            <a:r>
              <a:rPr lang="en-GB" sz="7200" dirty="0">
                <a:solidFill>
                  <a:srgbClr val="CC00CC"/>
                </a:solidFill>
              </a:rPr>
              <a:t>  =  0.16666</a:t>
            </a:r>
          </a:p>
          <a:p>
            <a:r>
              <a:rPr lang="en-GB" sz="7200" dirty="0">
                <a:solidFill>
                  <a:srgbClr val="CC00CC"/>
                </a:solidFill>
              </a:rPr>
              <a:t>                       6</a:t>
            </a:r>
          </a:p>
        </p:txBody>
      </p:sp>
    </p:spTree>
    <p:extLst>
      <p:ext uri="{BB962C8B-B14F-4D97-AF65-F5344CB8AC3E}">
        <p14:creationId xmlns:p14="http://schemas.microsoft.com/office/powerpoint/2010/main" val="1755070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174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Lockett</dc:creator>
  <cp:lastModifiedBy>Andrew Lockett</cp:lastModifiedBy>
  <cp:revision>11</cp:revision>
  <dcterms:created xsi:type="dcterms:W3CDTF">2017-01-08T20:20:43Z</dcterms:created>
  <dcterms:modified xsi:type="dcterms:W3CDTF">2017-04-14T09:06:57Z</dcterms:modified>
</cp:coreProperties>
</file>